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1" r:id="rId3"/>
    <p:sldId id="272" r:id="rId4"/>
    <p:sldId id="326" r:id="rId5"/>
    <p:sldId id="291" r:id="rId6"/>
    <p:sldId id="284" r:id="rId7"/>
    <p:sldId id="283" r:id="rId8"/>
    <p:sldId id="282" r:id="rId9"/>
    <p:sldId id="315" r:id="rId10"/>
    <p:sldId id="347" r:id="rId11"/>
    <p:sldId id="349" r:id="rId12"/>
    <p:sldId id="281" r:id="rId13"/>
    <p:sldId id="304" r:id="rId14"/>
    <p:sldId id="350" r:id="rId15"/>
    <p:sldId id="324" r:id="rId16"/>
    <p:sldId id="340" r:id="rId17"/>
    <p:sldId id="351" r:id="rId18"/>
    <p:sldId id="341" r:id="rId19"/>
    <p:sldId id="342" r:id="rId20"/>
    <p:sldId id="280" r:id="rId21"/>
    <p:sldId id="277" r:id="rId22"/>
    <p:sldId id="343" r:id="rId23"/>
    <p:sldId id="334" r:id="rId24"/>
    <p:sldId id="335" r:id="rId25"/>
    <p:sldId id="279" r:id="rId26"/>
    <p:sldId id="278" r:id="rId27"/>
    <p:sldId id="276" r:id="rId28"/>
    <p:sldId id="275" r:id="rId29"/>
    <p:sldId id="274" r:id="rId30"/>
    <p:sldId id="273" r:id="rId31"/>
    <p:sldId id="346" r:id="rId32"/>
    <p:sldId id="286" r:id="rId33"/>
    <p:sldId id="287" r:id="rId34"/>
    <p:sldId id="320" r:id="rId35"/>
    <p:sldId id="329" r:id="rId36"/>
    <p:sldId id="344" r:id="rId37"/>
    <p:sldId id="336" r:id="rId38"/>
    <p:sldId id="330" r:id="rId39"/>
    <p:sldId id="345" r:id="rId40"/>
    <p:sldId id="337" r:id="rId41"/>
    <p:sldId id="331" r:id="rId42"/>
    <p:sldId id="268" r:id="rId43"/>
    <p:sldId id="300" r:id="rId44"/>
    <p:sldId id="308" r:id="rId45"/>
    <p:sldId id="309" r:id="rId46"/>
    <p:sldId id="310" r:id="rId47"/>
    <p:sldId id="311" r:id="rId48"/>
    <p:sldId id="292" r:id="rId49"/>
    <p:sldId id="332" r:id="rId50"/>
    <p:sldId id="333" r:id="rId51"/>
    <p:sldId id="325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60"/>
  </p:normalViewPr>
  <p:slideViewPr>
    <p:cSldViewPr>
      <p:cViewPr>
        <p:scale>
          <a:sx n="50" d="100"/>
          <a:sy n="50" d="100"/>
        </p:scale>
        <p:origin x="-204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7196284-C982-4EEC-BBB1-AD858815A3A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E1ADBBAC-3F24-48AE-934A-1A59E0DD2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7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FF5E2274-ADB0-42DE-AC58-9E40EBAE75AD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27B30E85-7F01-485D-B058-147F615A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0E85-7F01-485D-B058-147F615A24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0E85-7F01-485D-B058-147F615A24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F1AB90-CF8A-4C20-90FD-E87F3ED9AD4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9617-5B79-4FD7-9874-5FE46A3FC488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11C63-018A-4369-ABEF-251033FDAFA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6A4D-752C-4388-A324-969991F4A6C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085EE-6994-44E3-A21C-1DCBFD25AA2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1D377-5785-4D32-9B58-C97754039B6C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D869E-175D-4955-A924-84CA94605B7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1E707-0045-4F48-80E8-1AC8FDB842F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AB327-F6FD-451E-B9C7-6C649C342B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CD6181-18DD-45CD-B3DC-68520E0C0360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6E0FFC-1C6D-4CE3-9BCE-ACDEF879D830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3792A3-4314-46A2-9A49-1C3FE9EBEAEC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Market Basket RFP #201516-0121-1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119EEF-742E-4452-B2EE-A996813CC03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super-coop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RFP No. 1902 Processed USDA Foods </a:t>
            </a:r>
            <a:br>
              <a:rPr lang="en-US" sz="3200" b="1" dirty="0" smtClean="0"/>
            </a:br>
            <a:r>
              <a:rPr lang="en-US" sz="3200" b="1" dirty="0" smtClean="0"/>
              <a:t>Products and Commercial Equivalents</a:t>
            </a:r>
            <a:br>
              <a:rPr lang="en-US" sz="3200" b="1" dirty="0" smtClean="0"/>
            </a:br>
            <a:r>
              <a:rPr lang="en-US" sz="3200" b="1" dirty="0" smtClean="0"/>
              <a:t>Super Co-Op </a:t>
            </a:r>
            <a:r>
              <a:rPr lang="en-US" sz="3200" b="1" i="1" dirty="0" smtClean="0"/>
              <a:t>Price Catalog </a:t>
            </a:r>
            <a:br>
              <a:rPr lang="en-US" sz="3200" b="1" i="1" dirty="0" smtClean="0"/>
            </a:br>
            <a:r>
              <a:rPr lang="en-US" sz="3200" b="1" dirty="0" smtClean="0"/>
              <a:t>for SY 2019-20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962400"/>
            <a:ext cx="7772400" cy="179859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Welcome to the Bidder’s Webinar</a:t>
            </a:r>
          </a:p>
          <a:p>
            <a:pPr algn="ctr"/>
            <a:r>
              <a:rPr lang="en-US" sz="3200" b="1" dirty="0" smtClean="0">
                <a:latin typeface="+mj-lt"/>
              </a:rPr>
              <a:t>February </a:t>
            </a:r>
            <a:r>
              <a:rPr lang="en-US" sz="3200" b="1" dirty="0">
                <a:latin typeface="+mj-lt"/>
              </a:rPr>
              <a:t>7</a:t>
            </a:r>
            <a:r>
              <a:rPr lang="en-US" sz="3200" b="1" dirty="0" smtClean="0">
                <a:latin typeface="+mj-lt"/>
              </a:rPr>
              <a:t>, 2019 – 10:00AM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3901440" cy="12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" y="6341935"/>
            <a:ext cx="457200" cy="441325"/>
          </a:xfrm>
        </p:spPr>
        <p:txBody>
          <a:bodyPr/>
          <a:lstStyle/>
          <a:p>
            <a:fld id="{31119EEF-742E-4452-B2EE-A996813CC03A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038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Scope </a:t>
            </a:r>
            <a:br>
              <a:rPr lang="en-US" dirty="0" smtClean="0"/>
            </a:br>
            <a:r>
              <a:rPr lang="en-US" dirty="0" smtClean="0"/>
              <a:t>of Work-</a:t>
            </a:r>
            <a:br>
              <a:rPr lang="en-US" dirty="0" smtClean="0"/>
            </a:br>
            <a:r>
              <a:rPr lang="en-US" dirty="0" smtClean="0"/>
              <a:t>Pages 7-8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726632" cy="6181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895600"/>
            <a:ext cx="3429000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235 members</a:t>
            </a:r>
          </a:p>
          <a:p>
            <a:pPr marL="365760" lvl="0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$80.8 million entitlement</a:t>
            </a:r>
          </a:p>
          <a:p>
            <a:pPr marL="365760" lvl="0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Diversions for current year</a:t>
            </a: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782" y="6416675"/>
            <a:ext cx="457200" cy="441325"/>
          </a:xfrm>
        </p:spPr>
        <p:txBody>
          <a:bodyPr/>
          <a:lstStyle/>
          <a:p>
            <a:fld id="{31119EEF-742E-4452-B2EE-A996813CC03A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96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Scope of Work-</a:t>
            </a:r>
            <a:br>
              <a:rPr lang="en-US" dirty="0" smtClean="0"/>
            </a:br>
            <a:r>
              <a:rPr lang="en-US" dirty="0" smtClean="0"/>
              <a:t>Pages 7-8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62000" y="2438400"/>
            <a:ext cx="6858000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Manufacturer to distributor pricing</a:t>
            </a:r>
          </a:p>
          <a:p>
            <a:pPr marL="365760" lvl="0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Diversions based on member requests</a:t>
            </a:r>
          </a:p>
          <a:p>
            <a:pPr marL="822960" lvl="1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Annual survey </a:t>
            </a:r>
            <a:r>
              <a:rPr lang="en-US" sz="2700" dirty="0" smtClean="0">
                <a:solidFill>
                  <a:prstClr val="black"/>
                </a:solidFill>
              </a:rPr>
              <a:t>will be open for our members over the next two weeks</a:t>
            </a: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1920" y="64008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Instructions and Conditions</a:t>
            </a:r>
            <a:br>
              <a:rPr lang="en-US" dirty="0" smtClean="0"/>
            </a:br>
            <a:r>
              <a:rPr lang="en-US" dirty="0" smtClean="0"/>
              <a:t>Pages 9-13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362200"/>
            <a:ext cx="3505200" cy="3580615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Font typeface="Wingdings 2" panose="05020102010507070707" pitchFamily="18" charset="2"/>
              <a:buChar char="R"/>
            </a:pPr>
            <a:r>
              <a:rPr lang="en-US" sz="2800" dirty="0" smtClean="0">
                <a:latin typeface="+mj-lt"/>
              </a:rPr>
              <a:t>Read carefully</a:t>
            </a:r>
            <a:endParaRPr lang="en-US" sz="2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73">
            <a:off x="4100744" y="1152167"/>
            <a:ext cx="4486854" cy="583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83880" cy="3429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All documents must be submitted in ink or typewritten</a:t>
            </a:r>
          </a:p>
          <a:p>
            <a:r>
              <a:rPr lang="en-US" dirty="0" smtClean="0">
                <a:latin typeface="+mj-lt"/>
              </a:rPr>
              <a:t>Original signatures required</a:t>
            </a:r>
          </a:p>
          <a:p>
            <a:r>
              <a:rPr lang="en-US" dirty="0" smtClean="0">
                <a:latin typeface="+mj-lt"/>
              </a:rPr>
              <a:t>No erasures, cross out mistakes and initial</a:t>
            </a:r>
          </a:p>
          <a:p>
            <a:r>
              <a:rPr lang="en-US" dirty="0">
                <a:latin typeface="+mj-lt"/>
              </a:rPr>
              <a:t>Pricing for </a:t>
            </a:r>
            <a:r>
              <a:rPr lang="en-US" dirty="0" smtClean="0">
                <a:latin typeface="+mj-lt"/>
              </a:rPr>
              <a:t>2019-20 </a:t>
            </a:r>
            <a:r>
              <a:rPr lang="en-US" dirty="0">
                <a:latin typeface="+mj-lt"/>
              </a:rPr>
              <a:t>school year</a:t>
            </a:r>
          </a:p>
          <a:p>
            <a:pPr lvl="1"/>
            <a:r>
              <a:rPr lang="en-US" dirty="0">
                <a:latin typeface="+mj-lt"/>
              </a:rPr>
              <a:t>FOB approved </a:t>
            </a:r>
            <a:r>
              <a:rPr lang="en-US" dirty="0" smtClean="0">
                <a:latin typeface="+mj-lt"/>
              </a:rPr>
              <a:t>distributor or manufacturer</a:t>
            </a:r>
          </a:p>
          <a:p>
            <a:pPr lvl="1"/>
            <a:r>
              <a:rPr lang="en-US" dirty="0">
                <a:latin typeface="+mj-lt"/>
              </a:rPr>
              <a:t>Direct to member district not </a:t>
            </a:r>
            <a:r>
              <a:rPr lang="en-US" dirty="0" smtClean="0">
                <a:latin typeface="+mj-lt"/>
              </a:rPr>
              <a:t>authorized by contract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23987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and Conditions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9-13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50" y="5943600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90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18388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Paragraph </a:t>
            </a:r>
            <a:r>
              <a:rPr lang="en-US" dirty="0" smtClean="0">
                <a:latin typeface="+mj-lt"/>
              </a:rPr>
              <a:t>6, page 10</a:t>
            </a:r>
          </a:p>
          <a:p>
            <a:r>
              <a:rPr lang="en-US" dirty="0" smtClean="0">
                <a:latin typeface="+mj-lt"/>
              </a:rPr>
              <a:t>Transfer of Title must be in conformance with 7 CFR 250.11(e)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and Conditions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9-13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4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Paragraph 7: USDA Foods End Product Sales Reports and Sales Verification</a:t>
            </a:r>
          </a:p>
          <a:p>
            <a:pPr lvl="1"/>
            <a:r>
              <a:rPr lang="en-US" dirty="0" smtClean="0">
                <a:latin typeface="+mj-lt"/>
              </a:rPr>
              <a:t>Must be submitted daily</a:t>
            </a:r>
          </a:p>
          <a:p>
            <a:pPr lvl="1"/>
            <a:r>
              <a:rPr lang="en-US" dirty="0" smtClean="0">
                <a:latin typeface="+mj-lt"/>
              </a:rPr>
              <a:t>Electronic submission</a:t>
            </a:r>
          </a:p>
          <a:p>
            <a:pPr lvl="1"/>
            <a:r>
              <a:rPr lang="en-US" dirty="0" smtClean="0">
                <a:latin typeface="+mj-lt"/>
              </a:rPr>
              <a:t>Third party okay, approved format</a:t>
            </a:r>
          </a:p>
          <a:p>
            <a:r>
              <a:rPr lang="en-US" dirty="0" smtClean="0">
                <a:latin typeface="+mj-lt"/>
              </a:rPr>
              <a:t>Questionnaire response (pages 17-19)</a:t>
            </a:r>
          </a:p>
          <a:p>
            <a:pPr lvl="1"/>
            <a:r>
              <a:rPr lang="en-US" dirty="0" smtClean="0">
                <a:latin typeface="+mj-lt"/>
              </a:rPr>
              <a:t>Company owned website</a:t>
            </a:r>
          </a:p>
          <a:p>
            <a:pPr lvl="1"/>
            <a:r>
              <a:rPr lang="en-US" dirty="0" smtClean="0">
                <a:latin typeface="+mj-lt"/>
              </a:rPr>
              <a:t>Third party clearinghouse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Vendor fully responsible</a:t>
            </a:r>
          </a:p>
          <a:p>
            <a:pPr lvl="1"/>
            <a:r>
              <a:rPr lang="en-US" dirty="0" smtClean="0">
                <a:latin typeface="+mj-lt"/>
              </a:rPr>
              <a:t>For cost and transmissions</a:t>
            </a:r>
          </a:p>
          <a:p>
            <a:r>
              <a:rPr lang="en-US" dirty="0" smtClean="0">
                <a:latin typeface="+mj-lt"/>
              </a:rPr>
              <a:t>Carry-over balances </a:t>
            </a:r>
          </a:p>
          <a:p>
            <a:pPr lvl="1"/>
            <a:r>
              <a:rPr lang="en-US" dirty="0" smtClean="0">
                <a:latin typeface="+mj-lt"/>
              </a:rPr>
              <a:t>Report to Administrator by August 31,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and Conditions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9-13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6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83880" cy="36545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Paragraph </a:t>
            </a:r>
            <a:r>
              <a:rPr lang="en-US" dirty="0">
                <a:latin typeface="+mj-lt"/>
              </a:rPr>
              <a:t>8</a:t>
            </a:r>
            <a:r>
              <a:rPr lang="en-US" dirty="0" smtClean="0">
                <a:latin typeface="+mj-lt"/>
              </a:rPr>
              <a:t>: Agreements Between Processors and Distributors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7 CFR </a:t>
            </a:r>
            <a:r>
              <a:rPr lang="en-US" dirty="0" smtClean="0">
                <a:latin typeface="+mj-lt"/>
              </a:rPr>
              <a:t>Part </a:t>
            </a:r>
            <a:r>
              <a:rPr lang="en-US" dirty="0" smtClean="0">
                <a:latin typeface="+mj-lt"/>
              </a:rPr>
              <a:t>210.30(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)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Written contracts required between an end product processor and distributor</a:t>
            </a:r>
          </a:p>
          <a:p>
            <a:r>
              <a:rPr lang="en-US" dirty="0" smtClean="0">
                <a:latin typeface="+mj-lt"/>
              </a:rPr>
              <a:t>Agreements must reference sales reporting frequency, requirements in 250.11, and value pass through system.</a:t>
            </a:r>
            <a:endParaRPr lang="en-US" dirty="0" smtClean="0">
              <a:latin typeface="+mj-lt"/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and Conditions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9-13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97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41191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Paragraph 25: Buy American Provision</a:t>
            </a:r>
          </a:p>
          <a:p>
            <a:r>
              <a:rPr lang="en-US" dirty="0" smtClean="0">
                <a:latin typeface="+mj-lt"/>
              </a:rPr>
              <a:t>7CFR Part 210.21(d)</a:t>
            </a:r>
          </a:p>
          <a:p>
            <a:r>
              <a:rPr lang="en-US" dirty="0" smtClean="0">
                <a:latin typeface="+mj-lt"/>
              </a:rPr>
              <a:t>Agricultural commodity produced in U.S.</a:t>
            </a:r>
          </a:p>
          <a:p>
            <a:r>
              <a:rPr lang="en-US" dirty="0" smtClean="0">
                <a:latin typeface="+mj-lt"/>
              </a:rPr>
              <a:t>Food product processed in U.S. substantially using agricultural commodities produced in the U.S</a:t>
            </a:r>
            <a:r>
              <a:rPr lang="en-US" dirty="0" smtClean="0">
                <a:latin typeface="+mj-lt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and Conditions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9-13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9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83880" cy="36545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Paragraph 25: Buy American Provision</a:t>
            </a:r>
          </a:p>
          <a:p>
            <a:r>
              <a:rPr lang="en-US" dirty="0" smtClean="0">
                <a:latin typeface="+mj-lt"/>
              </a:rPr>
              <a:t>Indicate whether product meets definition</a:t>
            </a:r>
          </a:p>
          <a:p>
            <a:pPr lvl="1"/>
            <a:r>
              <a:rPr lang="en-US" dirty="0" smtClean="0">
                <a:latin typeface="+mj-lt"/>
              </a:rPr>
              <a:t>Information Submission Worksheet</a:t>
            </a:r>
          </a:p>
          <a:p>
            <a:pPr lvl="1"/>
            <a:r>
              <a:rPr lang="en-US" dirty="0" smtClean="0">
                <a:latin typeface="+mj-lt"/>
              </a:rPr>
              <a:t>Questionnaire page </a:t>
            </a:r>
            <a:r>
              <a:rPr lang="en-US" dirty="0" smtClean="0">
                <a:latin typeface="+mj-lt"/>
              </a:rPr>
              <a:t>17 - #4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782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and Conditions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9-13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7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83880" cy="36545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Paragraph 26: SEPDS</a:t>
            </a:r>
          </a:p>
          <a:p>
            <a:r>
              <a:rPr lang="en-US" dirty="0" smtClean="0">
                <a:latin typeface="+mj-lt"/>
              </a:rPr>
              <a:t>Submit SEPDS forms for all items offered</a:t>
            </a:r>
          </a:p>
          <a:p>
            <a:r>
              <a:rPr lang="en-US" dirty="0" smtClean="0">
                <a:latin typeface="+mj-lt"/>
              </a:rPr>
              <a:t>Updates to Lead Agency within 10 days of publication</a:t>
            </a:r>
          </a:p>
          <a:p>
            <a:r>
              <a:rPr lang="en-US" dirty="0" smtClean="0">
                <a:latin typeface="+mj-lt"/>
              </a:rPr>
              <a:t>If SEPDS not approved </a:t>
            </a:r>
            <a:r>
              <a:rPr lang="en-US" dirty="0" smtClean="0">
                <a:latin typeface="+mj-lt"/>
              </a:rPr>
              <a:t>yet, submit EPDS or a letter explaining where your forms are in the approval process.</a:t>
            </a:r>
          </a:p>
          <a:p>
            <a:r>
              <a:rPr lang="en-US" dirty="0" smtClean="0">
                <a:latin typeface="+mj-lt"/>
              </a:rPr>
              <a:t>Forward finalized SEPDS as soon as available.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and Conditions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9-13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4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95528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“Listen only” mode</a:t>
            </a:r>
          </a:p>
          <a:p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egistration for the webinar and log-on is proof of 	attendance</a:t>
            </a:r>
          </a:p>
          <a:p>
            <a:r>
              <a:rPr lang="en-US" dirty="0" smtClean="0">
                <a:latin typeface="+mj-lt"/>
              </a:rPr>
              <a:t>Enter questions </a:t>
            </a:r>
            <a:r>
              <a:rPr lang="en-US" dirty="0" smtClean="0">
                <a:latin typeface="+mj-lt"/>
              </a:rPr>
              <a:t>anytime during the webinar on </a:t>
            </a:r>
            <a:r>
              <a:rPr lang="en-US" dirty="0" smtClean="0">
                <a:latin typeface="+mj-lt"/>
              </a:rPr>
              <a:t>the right side of your </a:t>
            </a:r>
            <a:r>
              <a:rPr lang="en-US" dirty="0" smtClean="0">
                <a:latin typeface="+mj-lt"/>
              </a:rPr>
              <a:t>screen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Q &amp; A posted on Super Co-Op website </a:t>
            </a:r>
          </a:p>
          <a:p>
            <a:pPr lvl="1"/>
            <a:r>
              <a:rPr lang="en-US" dirty="0" smtClean="0">
                <a:latin typeface="+mj-lt"/>
              </a:rPr>
              <a:t>Monday, February 11 as “Addendum A”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27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Welcome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06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7" y="64008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862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</a:t>
            </a:r>
            <a:br>
              <a:rPr lang="en-US" dirty="0" smtClean="0"/>
            </a:br>
            <a:r>
              <a:rPr lang="en-US" dirty="0" smtClean="0"/>
              <a:t>Conditions</a:t>
            </a:r>
            <a:br>
              <a:rPr lang="en-US" dirty="0" smtClean="0"/>
            </a:br>
            <a:r>
              <a:rPr lang="en-US" dirty="0" smtClean="0"/>
              <a:t>Pages 15-16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625" y="2743200"/>
            <a:ext cx="3733800" cy="35021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dirty="0" smtClean="0">
                <a:latin typeface="+mj-lt"/>
              </a:rPr>
              <a:t>Read carefully</a:t>
            </a:r>
            <a:endParaRPr lang="en-US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492">
            <a:off x="4079446" y="600822"/>
            <a:ext cx="4665191" cy="6048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23" y="6447849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7" y="4294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Questionnaire</a:t>
            </a:r>
            <a:br>
              <a:rPr lang="en-US" dirty="0" smtClean="0"/>
            </a:br>
            <a:r>
              <a:rPr lang="en-US" dirty="0" smtClean="0"/>
              <a:t>Pages 17-19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883" y="2590800"/>
            <a:ext cx="3124200" cy="348334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Respond to all questions as requested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854">
            <a:off x="4036545" y="429828"/>
            <a:ext cx="4696376" cy="6044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23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7" y="4294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Questionnaire</a:t>
            </a:r>
            <a:br>
              <a:rPr lang="en-US" dirty="0" smtClean="0"/>
            </a:br>
            <a:r>
              <a:rPr lang="en-US" dirty="0" smtClean="0"/>
              <a:t>Pages 17-19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883" y="2209800"/>
            <a:ext cx="3124200" cy="386434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Respond to all questions as requested</a:t>
            </a:r>
          </a:p>
        </p:txBody>
      </p:sp>
      <p:sp>
        <p:nvSpPr>
          <p:cNvPr id="6" name="TextBox 5"/>
          <p:cNvSpPr txBox="1"/>
          <p:nvPr/>
        </p:nvSpPr>
        <p:spPr>
          <a:xfrm rot="21230319">
            <a:off x="2468302" y="4318513"/>
            <a:ext cx="1447800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Buy American Provision #4</a:t>
            </a:r>
            <a:endParaRPr lang="en-US" dirty="0">
              <a:latin typeface="+mj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397734" cy="5659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1113140">
            <a:off x="3979115" y="4669994"/>
            <a:ext cx="915324" cy="1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7709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7" y="4294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Questionnaire</a:t>
            </a:r>
            <a:br>
              <a:rPr lang="en-US" dirty="0" smtClean="0"/>
            </a:br>
            <a:r>
              <a:rPr lang="en-US" dirty="0" smtClean="0"/>
              <a:t>Pages 17-19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883" y="2590800"/>
            <a:ext cx="3124200" cy="348334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Respond to all questions as requested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800600" cy="626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876" y="64008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7" y="4294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Questionnaire</a:t>
            </a:r>
            <a:br>
              <a:rPr lang="en-US" dirty="0" smtClean="0"/>
            </a:br>
            <a:r>
              <a:rPr lang="en-US" dirty="0" smtClean="0"/>
              <a:t>Pages 17-19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752600"/>
            <a:ext cx="3124200" cy="3886200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scanned copy of signed document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572000" cy="5944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 rot="16200000">
            <a:off x="5481833" y="1833367"/>
            <a:ext cx="2142734" cy="426720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3004" y="6446837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"/>
            <a:ext cx="4191000" cy="1813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Provisioning Contract</a:t>
            </a:r>
            <a:br>
              <a:rPr lang="en-US" dirty="0" smtClean="0"/>
            </a:br>
            <a:r>
              <a:rPr lang="en-US" dirty="0" smtClean="0"/>
              <a:t>Pages 20-25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25" y="228600"/>
            <a:ext cx="4905600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8956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lvl="0" indent="-457200">
              <a:spcBef>
                <a:spcPts val="400"/>
              </a:spcBef>
              <a:buClr>
                <a:srgbClr val="94C600"/>
              </a:buClr>
              <a:buSzPct val="68000"/>
              <a:buFont typeface="Wingdings" panose="05000000000000000000" pitchFamily="2" charset="2"/>
              <a:buChar char="þ"/>
            </a:pPr>
            <a:r>
              <a:rPr lang="en-US" sz="2700" dirty="0" smtClean="0">
                <a:solidFill>
                  <a:prstClr val="black"/>
                </a:solidFill>
              </a:rPr>
              <a:t>Insert company name on first page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600200"/>
            <a:ext cx="2819400" cy="53340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63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62200"/>
            <a:ext cx="3733800" cy="33497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signature.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scanned copy of signed document.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440" y="635433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584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Provisioning Contract</a:t>
            </a:r>
            <a:br>
              <a:rPr lang="en-US" dirty="0" smtClean="0"/>
            </a:br>
            <a:r>
              <a:rPr lang="en-US" dirty="0" smtClean="0"/>
              <a:t>Signature Page</a:t>
            </a:r>
            <a:br>
              <a:rPr lang="en-US" dirty="0" smtClean="0"/>
            </a:br>
            <a:r>
              <a:rPr lang="en-US" dirty="0" err="1" smtClean="0"/>
              <a:t>Page</a:t>
            </a:r>
            <a:r>
              <a:rPr lang="en-US" dirty="0" smtClean="0"/>
              <a:t> 25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32161"/>
            <a:ext cx="4432300" cy="5673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4200" y="1371600"/>
            <a:ext cx="1600200" cy="243687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319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782" y="64008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07680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Certification Regarding Debarment, </a:t>
            </a:r>
            <a:br>
              <a:rPr lang="en-US" dirty="0" smtClean="0"/>
            </a:br>
            <a:r>
              <a:rPr lang="en-US" dirty="0" smtClean="0"/>
              <a:t>Suspension, </a:t>
            </a:r>
            <a:br>
              <a:rPr lang="en-US" dirty="0" smtClean="0"/>
            </a:br>
            <a:r>
              <a:rPr lang="en-US" dirty="0" smtClean="0"/>
              <a:t>Ineligibility</a:t>
            </a:r>
            <a:br>
              <a:rPr lang="en-US" dirty="0" smtClean="0"/>
            </a:br>
            <a:r>
              <a:rPr lang="en-US" dirty="0" smtClean="0"/>
              <a:t>Page 26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25766"/>
            <a:ext cx="3124200" cy="2968752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signature.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Instructions on page 27.</a:t>
            </a:r>
            <a:endParaRPr lang="en-US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5181600"/>
            <a:ext cx="3810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6094518"/>
            <a:ext cx="685800" cy="1538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38" y="862784"/>
            <a:ext cx="4324162" cy="5663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016" y="644604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Certification Regarding Lobbying</a:t>
            </a:r>
            <a:br>
              <a:rPr lang="en-US" dirty="0" smtClean="0"/>
            </a:br>
            <a:r>
              <a:rPr lang="en-US" dirty="0" smtClean="0"/>
              <a:t>Page 28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776" y="2362200"/>
            <a:ext cx="3124200" cy="29687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signature.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79952" y="6292158"/>
            <a:ext cx="685800" cy="1538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52" y="1171071"/>
            <a:ext cx="4042306" cy="5274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" y="6458239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Disclosure of Lobbying Activities</a:t>
            </a:r>
            <a:br>
              <a:rPr lang="en-US" dirty="0" smtClean="0"/>
            </a:br>
            <a:r>
              <a:rPr lang="en-US" dirty="0" smtClean="0"/>
              <a:t>Page 29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3124200" cy="29687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signature.</a:t>
            </a:r>
            <a:endParaRPr lang="en-US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10300" y="5295900"/>
            <a:ext cx="3810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38400" y="5295900"/>
            <a:ext cx="685800" cy="1538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05500" y="6032680"/>
            <a:ext cx="685800" cy="1538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066800"/>
            <a:ext cx="4343400" cy="5619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5866"/>
            <a:ext cx="8183880" cy="388315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RFP #1902</a:t>
            </a:r>
          </a:p>
          <a:p>
            <a:pPr lvl="1"/>
            <a:r>
              <a:rPr lang="en-US" sz="2400" b="1" dirty="0" smtClean="0">
                <a:latin typeface="+mj-lt"/>
              </a:rPr>
              <a:t>Price Catalog </a:t>
            </a:r>
            <a:r>
              <a:rPr lang="en-US" sz="2400" dirty="0" smtClean="0">
                <a:latin typeface="+mj-lt"/>
              </a:rPr>
              <a:t>– </a:t>
            </a:r>
            <a:r>
              <a:rPr lang="en-US" sz="2400" i="1" dirty="0" smtClean="0">
                <a:latin typeface="+mj-lt"/>
              </a:rPr>
              <a:t>formerly Market Basket </a:t>
            </a:r>
          </a:p>
          <a:p>
            <a:pPr lvl="1"/>
            <a:r>
              <a:rPr lang="en-US" sz="2400" dirty="0" smtClean="0">
                <a:latin typeface="+mj-lt"/>
              </a:rPr>
              <a:t>Not intended for direct delivery sales</a:t>
            </a:r>
          </a:p>
          <a:p>
            <a:pPr lvl="1"/>
            <a:r>
              <a:rPr lang="en-US" sz="2400" dirty="0" smtClean="0">
                <a:latin typeface="+mj-lt"/>
              </a:rPr>
              <a:t>Only manufacturers awarded on this solicitation will be eligible for Pass Through Value to co-op members</a:t>
            </a:r>
          </a:p>
          <a:p>
            <a:pPr lvl="1"/>
            <a:endParaRPr lang="en-US" sz="2000" dirty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dirty="0" smtClean="0"/>
              <a:t>RFP </a:t>
            </a:r>
            <a:r>
              <a:rPr lang="en-US" dirty="0" smtClean="0"/>
              <a:t>for SY </a:t>
            </a:r>
            <a:r>
              <a:rPr lang="en-US" dirty="0" smtClean="0"/>
              <a:t>2019-20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34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" y="6402282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Noncollusion Declaration</a:t>
            </a:r>
            <a:br>
              <a:rPr lang="en-US" dirty="0" smtClean="0"/>
            </a:br>
            <a:r>
              <a:rPr lang="en-US" dirty="0" smtClean="0"/>
              <a:t>Page 30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28800"/>
            <a:ext cx="3124200" cy="32766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signature.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Notarization NOT required.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6248400"/>
            <a:ext cx="685800" cy="1538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78" y="1143000"/>
            <a:ext cx="4215422" cy="5485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Iran Contracting Act Certification</a:t>
            </a:r>
            <a:br>
              <a:rPr lang="en-US" dirty="0" smtClean="0"/>
            </a:br>
            <a:r>
              <a:rPr lang="en-US" dirty="0" smtClean="0"/>
              <a:t>Page 31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599"/>
            <a:ext cx="4038600" cy="526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828800"/>
            <a:ext cx="3124200" cy="32766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signature.</a:t>
            </a:r>
          </a:p>
        </p:txBody>
      </p:sp>
    </p:spTree>
    <p:extLst>
      <p:ext uri="{BB962C8B-B14F-4D97-AF65-F5344CB8AC3E}">
        <p14:creationId xmlns:p14="http://schemas.microsoft.com/office/powerpoint/2010/main" val="42349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52" y="6443682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289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Attachment A:</a:t>
            </a:r>
            <a:br>
              <a:rPr lang="en-US" dirty="0" smtClean="0"/>
            </a:br>
            <a:r>
              <a:rPr lang="en-US" dirty="0" smtClean="0"/>
              <a:t>List of Member</a:t>
            </a:r>
            <a:br>
              <a:rPr lang="en-US" dirty="0" smtClean="0"/>
            </a:br>
            <a:r>
              <a:rPr lang="en-US" dirty="0" smtClean="0"/>
              <a:t>Districts for </a:t>
            </a:r>
            <a:br>
              <a:rPr lang="en-US" dirty="0" smtClean="0"/>
            </a:br>
            <a:r>
              <a:rPr lang="en-US" dirty="0" smtClean="0"/>
              <a:t>SY 2018-19</a:t>
            </a:r>
            <a:br>
              <a:rPr lang="en-US" dirty="0" smtClean="0"/>
            </a:br>
            <a:r>
              <a:rPr lang="en-US" dirty="0" smtClean="0"/>
              <a:t>Pages 35-39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446005"/>
            <a:ext cx="4648200" cy="599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68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Submission Worksheet</a:t>
            </a:r>
            <a:br>
              <a:rPr lang="en-US" dirty="0" smtClean="0"/>
            </a:br>
            <a:r>
              <a:rPr lang="en-US" sz="3100" dirty="0" smtClean="0"/>
              <a:t>Excel Format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296400" cy="453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9EEF-742E-4452-B2EE-A996813CC03A}" type="slidenum">
              <a:rPr lang="en-US" smtClean="0"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762000"/>
          </a:xfrm>
        </p:spPr>
        <p:txBody>
          <a:bodyPr/>
          <a:lstStyle/>
          <a:p>
            <a:r>
              <a:rPr lang="en-US" dirty="0" smtClean="0"/>
              <a:t>Instructions Tab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9060"/>
            <a:ext cx="7786066" cy="55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9EEF-742E-4452-B2EE-A996813CC03A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427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 Description &amp; Best Category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0616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057400"/>
            <a:ext cx="1828800" cy="205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9EEF-742E-4452-B2EE-A996813CC03A}" type="slidenum">
              <a:rPr lang="en-US" smtClean="0"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427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USDA Foods End Products – SEPDS Info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524000"/>
            <a:ext cx="1014856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0200" y="2286000"/>
            <a:ext cx="5715000" cy="1295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97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9EEF-742E-4452-B2EE-A996813CC03A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427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Buy American Provision – Y=Yes, N=No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186601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038836" y="2514600"/>
            <a:ext cx="11430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427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Pricing Sections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925" y="1363579"/>
            <a:ext cx="123539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505200" y="2057400"/>
            <a:ext cx="2438400" cy="21782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812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111875"/>
            <a:ext cx="2099928" cy="365125"/>
          </a:xfrm>
        </p:spPr>
        <p:txBody>
          <a:bodyPr/>
          <a:lstStyle/>
          <a:p>
            <a:pPr algn="r"/>
            <a:r>
              <a:rPr lang="en-US" dirty="0" smtClean="0"/>
              <a:t>RFP #1702 - Market Basket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9EEF-742E-4452-B2EE-A996813CC03A}" type="slidenum">
              <a:rPr lang="en-US" smtClean="0"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427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Commercial Equivalents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199" y="1295400"/>
            <a:ext cx="132711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181600" y="1828800"/>
            <a:ext cx="3962400" cy="198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47324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Bidders Conference Webinar</a:t>
            </a:r>
          </a:p>
          <a:p>
            <a:pPr lvl="1"/>
            <a:r>
              <a:rPr lang="en-US" dirty="0" smtClean="0">
                <a:latin typeface="+mj-lt"/>
              </a:rPr>
              <a:t>Thursday February 7, 2019 </a:t>
            </a:r>
          </a:p>
          <a:p>
            <a:pPr lvl="1"/>
            <a:r>
              <a:rPr lang="en-US" dirty="0" smtClean="0">
                <a:latin typeface="+mj-lt"/>
              </a:rPr>
              <a:t>10:00 AM</a:t>
            </a:r>
          </a:p>
          <a:p>
            <a:r>
              <a:rPr lang="en-US" dirty="0" smtClean="0">
                <a:latin typeface="+mj-lt"/>
              </a:rPr>
              <a:t>Addendum A</a:t>
            </a:r>
          </a:p>
          <a:p>
            <a:pPr lvl="1"/>
            <a:r>
              <a:rPr lang="en-US" dirty="0" smtClean="0">
                <a:latin typeface="+mj-lt"/>
              </a:rPr>
              <a:t>Bidders Conference Q &amp; A</a:t>
            </a:r>
          </a:p>
          <a:p>
            <a:pPr lvl="1"/>
            <a:r>
              <a:rPr lang="en-US" dirty="0" smtClean="0">
                <a:latin typeface="+mj-lt"/>
              </a:rPr>
              <a:t>Posted on website Monday, February 11, 2019</a:t>
            </a:r>
          </a:p>
          <a:p>
            <a:r>
              <a:rPr lang="en-US" dirty="0" smtClean="0">
                <a:latin typeface="+mj-lt"/>
              </a:rPr>
              <a:t>Responses due @ Santa Clarita, CA</a:t>
            </a:r>
          </a:p>
          <a:p>
            <a:pPr lvl="1"/>
            <a:r>
              <a:rPr lang="en-US" dirty="0" smtClean="0">
                <a:latin typeface="+mj-lt"/>
              </a:rPr>
              <a:t>Wednesday, March 6, 2019 @ 1:00 PM PT</a:t>
            </a:r>
          </a:p>
          <a:p>
            <a:r>
              <a:rPr lang="en-US" dirty="0" smtClean="0">
                <a:latin typeface="+mj-lt"/>
              </a:rPr>
              <a:t>Public Opening @ Santa Clarita, CA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Thursday, March 7, 2019 @ 10:00AM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331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31480" cy="914400"/>
          </a:xfrm>
        </p:spPr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30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111875"/>
            <a:ext cx="2099928" cy="365125"/>
          </a:xfrm>
        </p:spPr>
        <p:txBody>
          <a:bodyPr/>
          <a:lstStyle/>
          <a:p>
            <a:pPr algn="r"/>
            <a:r>
              <a:rPr lang="en-US" dirty="0" smtClean="0"/>
              <a:t>RFP #1702 - Market Basket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9EEF-742E-4452-B2EE-A996813CC03A}" type="slidenum">
              <a:rPr lang="en-US" smtClean="0"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427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Buy American Provision – Y=Yes, N=No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3334" y="1683167"/>
            <a:ext cx="13257334" cy="6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91200" y="2667000"/>
            <a:ext cx="114300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111875"/>
            <a:ext cx="2099928" cy="365125"/>
          </a:xfrm>
        </p:spPr>
        <p:txBody>
          <a:bodyPr/>
          <a:lstStyle/>
          <a:p>
            <a:pPr algn="r"/>
            <a:r>
              <a:rPr lang="en-US" dirty="0" smtClean="0"/>
              <a:t>RFP #1702 - Market Basket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9EEF-742E-4452-B2EE-A996813CC03A}" type="slidenum">
              <a:rPr lang="en-US" smtClean="0"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Signature &amp; Requested Information 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29" y="1595437"/>
            <a:ext cx="123539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9437665">
            <a:off x="3272785" y="1258992"/>
            <a:ext cx="1312893" cy="63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428939"/>
            <a:ext cx="3276600" cy="1219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3429000"/>
            <a:ext cx="36576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sz="2000" i="1" dirty="0" smtClean="0">
                <a:latin typeface="+mj-lt"/>
              </a:rPr>
              <a:t>Return completed hard copy with original signature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sz="2000" i="1" dirty="0" smtClean="0">
                <a:latin typeface="+mj-lt"/>
              </a:rPr>
              <a:t>Return digital copy on data storage device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sz="2000" i="1" dirty="0" smtClean="0">
                <a:latin typeface="+mj-lt"/>
              </a:rPr>
              <a:t>Signature not required on digital copy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8001000" cy="33528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+mj-lt"/>
              </a:rPr>
              <a:t>Type questions into Q &amp; A box at your right</a:t>
            </a:r>
          </a:p>
          <a:p>
            <a:endParaRPr lang="en-US" sz="2400" b="1" i="1" dirty="0">
              <a:latin typeface="+mj-lt"/>
            </a:endParaRPr>
          </a:p>
          <a:p>
            <a:r>
              <a:rPr lang="en-US" sz="2400" b="1" i="1" dirty="0" smtClean="0">
                <a:latin typeface="+mj-lt"/>
              </a:rPr>
              <a:t>Additional Written Questions can be sent to</a:t>
            </a:r>
          </a:p>
          <a:p>
            <a:pPr marL="109728" indent="0">
              <a:buNone/>
            </a:pPr>
            <a:r>
              <a:rPr lang="en-US" sz="2400" b="1" i="1" dirty="0" smtClean="0">
                <a:latin typeface="+mj-lt"/>
              </a:rPr>
              <a:t>	Lynnelle Grumbles</a:t>
            </a:r>
          </a:p>
          <a:p>
            <a:pPr marL="109728" indent="0">
              <a:buNone/>
            </a:pPr>
            <a:r>
              <a:rPr lang="en-US" sz="2400" b="1" i="1" dirty="0" smtClean="0">
                <a:latin typeface="+mj-lt"/>
              </a:rPr>
              <a:t>	LGrumbles@scvsfsa.net</a:t>
            </a:r>
          </a:p>
          <a:p>
            <a:pPr marL="109728" indent="0">
              <a:buNone/>
            </a:pP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smtClean="0">
                <a:latin typeface="+mj-lt"/>
              </a:rPr>
              <a:t> 	Before 5:00PM today</a:t>
            </a:r>
            <a:endParaRPr lang="en-US" sz="2400" b="1" i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3207656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20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Bidder </a:t>
            </a:r>
            <a:r>
              <a:rPr lang="en-US" dirty="0" smtClean="0">
                <a:latin typeface="+mj-lt"/>
              </a:rPr>
              <a:t>checklist 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 smtClean="0">
                <a:latin typeface="+mj-lt"/>
              </a:rPr>
              <a:t>All </a:t>
            </a:r>
            <a:r>
              <a:rPr lang="en-US" dirty="0">
                <a:latin typeface="+mj-lt"/>
              </a:rPr>
              <a:t>items listed are </a:t>
            </a:r>
            <a:r>
              <a:rPr lang="en-US" dirty="0" smtClean="0">
                <a:latin typeface="+mj-lt"/>
              </a:rPr>
              <a:t>checked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&amp; initialed</a:t>
            </a:r>
            <a:endParaRPr lang="en-US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</a:t>
            </a:r>
            <a:r>
              <a:rPr lang="en-US" i="1" dirty="0" smtClean="0">
                <a:latin typeface="+mj-lt"/>
              </a:rPr>
              <a:t>initials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Request for Proposal signature page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original </a:t>
            </a:r>
            <a:r>
              <a:rPr lang="en-US" i="1" dirty="0" smtClean="0">
                <a:latin typeface="+mj-lt"/>
              </a:rPr>
              <a:t>signature &amp; scanned copy of signed document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Provisioning Contract</a:t>
            </a:r>
            <a:endParaRPr lang="en-US" sz="40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original </a:t>
            </a:r>
            <a:r>
              <a:rPr lang="en-US" i="1" dirty="0" smtClean="0">
                <a:latin typeface="+mj-lt"/>
              </a:rPr>
              <a:t>signature &amp; scanned copy of signed document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dirty="0" smtClean="0"/>
              <a:t>Complete Bid Packet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035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+mj-lt"/>
              </a:rPr>
              <a:t>Questionnaire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original </a:t>
            </a:r>
            <a:r>
              <a:rPr lang="en-US" i="1" dirty="0" smtClean="0">
                <a:latin typeface="+mj-lt"/>
              </a:rPr>
              <a:t>signature &amp; scanned copy of signed document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+mj-lt"/>
              </a:rPr>
              <a:t>Certification Regarding Debarment, Suspension, Ineligibility</a:t>
            </a:r>
            <a:endParaRPr lang="en-US" sz="40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original </a:t>
            </a:r>
            <a:r>
              <a:rPr lang="en-US" i="1" dirty="0" smtClean="0">
                <a:latin typeface="+mj-lt"/>
              </a:rPr>
              <a:t>signature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+mj-lt"/>
              </a:rPr>
              <a:t>Certification Regarding Lobbying</a:t>
            </a:r>
            <a:endParaRPr lang="en-US" sz="40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original signature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dirty="0" smtClean="0"/>
              <a:t>Complete Bid Packet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18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419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Disclosure of Lobbying Activities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original </a:t>
            </a:r>
            <a:r>
              <a:rPr lang="en-US" i="1" dirty="0" smtClean="0">
                <a:latin typeface="+mj-lt"/>
              </a:rPr>
              <a:t>signature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>
                <a:latin typeface="+mj-lt"/>
              </a:rPr>
              <a:t>Noncollusion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</a:rPr>
              <a:t>Declaration </a:t>
            </a:r>
            <a:r>
              <a:rPr lang="en-US" dirty="0" smtClean="0">
                <a:latin typeface="+mj-lt"/>
              </a:rPr>
              <a:t>                          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sym typeface="Wingdings"/>
              </a:rPr>
              <a:t></a:t>
            </a:r>
            <a:r>
              <a:rPr lang="en-US" sz="2300" dirty="0" smtClean="0">
                <a:latin typeface="+mj-lt"/>
              </a:rPr>
              <a:t>Return </a:t>
            </a:r>
            <a:r>
              <a:rPr lang="en-US" sz="2300" dirty="0">
                <a:latin typeface="+mj-lt"/>
              </a:rPr>
              <a:t>completed hard copy with original </a:t>
            </a:r>
            <a:r>
              <a:rPr lang="en-US" sz="2300" dirty="0" smtClean="0">
                <a:latin typeface="+mj-lt"/>
              </a:rPr>
              <a:t>signature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latin typeface="+mj-lt"/>
              </a:rPr>
              <a:t>Iran Contracting Act Certification</a:t>
            </a:r>
            <a:endParaRPr lang="en-US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completed hard copy with original </a:t>
            </a:r>
            <a:r>
              <a:rPr lang="en-US" i="1" dirty="0" smtClean="0">
                <a:latin typeface="+mj-lt"/>
              </a:rPr>
              <a:t>signature</a:t>
            </a:r>
            <a:endParaRPr lang="en-US" i="1" dirty="0" smtClean="0">
              <a:latin typeface="+mj-lt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Addendum A: Questions and Answers from Bidder’s Conference Webinar</a:t>
            </a:r>
            <a:endParaRPr lang="en-US" sz="40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>
                <a:latin typeface="+mj-lt"/>
              </a:rPr>
              <a:t>This Addendum will be available at </a:t>
            </a:r>
            <a:r>
              <a:rPr lang="en-US" dirty="0" smtClean="0">
                <a:latin typeface="+mj-lt"/>
                <a:hlinkClick r:id="rId2"/>
              </a:rPr>
              <a:t>www.super-coop.org</a:t>
            </a:r>
            <a:r>
              <a:rPr lang="en-US" dirty="0" smtClean="0">
                <a:latin typeface="+mj-lt"/>
              </a:rPr>
              <a:t> by February </a:t>
            </a:r>
            <a:r>
              <a:rPr lang="en-US" dirty="0" smtClean="0">
                <a:latin typeface="+mj-lt"/>
              </a:rPr>
              <a:t>11</a:t>
            </a:r>
            <a:r>
              <a:rPr lang="en-US" dirty="0" smtClean="0">
                <a:latin typeface="+mj-lt"/>
              </a:rPr>
              <a:t>, 2019 </a:t>
            </a:r>
            <a:r>
              <a:rPr lang="en-US" dirty="0">
                <a:latin typeface="+mj-lt"/>
              </a:rPr>
              <a:t>and must be signed and dated as proof of receipt.</a:t>
            </a:r>
            <a:endParaRPr lang="en-US" sz="36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hard copy with original signature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dirty="0" smtClean="0"/>
              <a:t>Complete Bid Packet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13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267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+mj-lt"/>
              </a:rPr>
              <a:t>Information Submission Worksheet (MS Excel) 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</a:t>
            </a:r>
            <a:r>
              <a:rPr lang="en-US" i="1" dirty="0">
                <a:latin typeface="+mj-lt"/>
              </a:rPr>
              <a:t>completed hard copy with original signature</a:t>
            </a:r>
            <a:endParaRPr lang="en-US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</a:t>
            </a:r>
            <a:r>
              <a:rPr lang="en-US" i="1" dirty="0">
                <a:latin typeface="+mj-lt"/>
              </a:rPr>
              <a:t>electronic copy on data storage </a:t>
            </a:r>
            <a:r>
              <a:rPr lang="en-US" i="1" dirty="0" smtClean="0">
                <a:latin typeface="+mj-lt"/>
              </a:rPr>
              <a:t>device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Signature not required on digital copy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+mj-lt"/>
              </a:rPr>
              <a:t>Valid SEPDS </a:t>
            </a:r>
            <a:r>
              <a:rPr lang="en-US" dirty="0" smtClean="0">
                <a:latin typeface="+mj-lt"/>
              </a:rPr>
              <a:t>–for </a:t>
            </a:r>
            <a:r>
              <a:rPr lang="en-US" dirty="0">
                <a:latin typeface="+mj-lt"/>
              </a:rPr>
              <a:t>all processed USDA Foods items on bid.  </a:t>
            </a:r>
            <a:endParaRPr lang="en-US" dirty="0" smtClean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 smtClean="0">
                <a:latin typeface="+mj-lt"/>
              </a:rPr>
              <a:t>SEPDS “in process” </a:t>
            </a:r>
            <a:r>
              <a:rPr lang="en-US" dirty="0">
                <a:latin typeface="+mj-lt"/>
              </a:rPr>
              <a:t>should be submitted, however, final </a:t>
            </a:r>
            <a:r>
              <a:rPr lang="en-US" dirty="0" smtClean="0">
                <a:latin typeface="+mj-lt"/>
              </a:rPr>
              <a:t>copy </a:t>
            </a:r>
            <a:r>
              <a:rPr lang="en-US" dirty="0">
                <a:latin typeface="+mj-lt"/>
              </a:rPr>
              <a:t>must be submitted prior to July 1, </a:t>
            </a:r>
            <a:r>
              <a:rPr lang="en-US" dirty="0" smtClean="0">
                <a:latin typeface="+mj-lt"/>
              </a:rPr>
              <a:t>2019 </a:t>
            </a:r>
            <a:r>
              <a:rPr lang="en-US" dirty="0">
                <a:latin typeface="+mj-lt"/>
              </a:rPr>
              <a:t>to validate bid.</a:t>
            </a:r>
            <a:endParaRPr lang="en-US" sz="36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i="1" dirty="0">
                <a:latin typeface="+mj-lt"/>
              </a:rPr>
              <a:t>Return hard copy and electronic copy on data storage </a:t>
            </a:r>
            <a:r>
              <a:rPr lang="en-US" i="1" dirty="0" smtClean="0">
                <a:latin typeface="+mj-lt"/>
              </a:rPr>
              <a:t>device.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dirty="0" smtClean="0"/>
              <a:t>Complete Bid Packet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9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381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>
                <a:latin typeface="+mj-lt"/>
              </a:rPr>
              <a:t>Data storage device containing completed Information Submission </a:t>
            </a:r>
            <a:r>
              <a:rPr lang="en-US" dirty="0" smtClean="0">
                <a:latin typeface="+mj-lt"/>
              </a:rPr>
              <a:t>Worksheet, valid </a:t>
            </a:r>
            <a:r>
              <a:rPr lang="en-US" dirty="0">
                <a:latin typeface="+mj-lt"/>
              </a:rPr>
              <a:t>SEPDS for all processed USDA Foods items </a:t>
            </a:r>
            <a:r>
              <a:rPr lang="en-US" dirty="0" smtClean="0">
                <a:latin typeface="+mj-lt"/>
              </a:rPr>
              <a:t>submitted, other scanned signed documents as indicated above.</a:t>
            </a:r>
            <a:endParaRPr lang="en-US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i="1" dirty="0">
                <a:latin typeface="+mj-lt"/>
              </a:rPr>
              <a:t>Return data storage device containing all requested files; data storage device will not be returned to sender</a:t>
            </a:r>
            <a:r>
              <a:rPr lang="en-US" i="1" dirty="0" smtClean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>
                <a:latin typeface="+mj-lt"/>
              </a:rPr>
              <a:t>Any additional amendments released.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477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dirty="0" smtClean="0"/>
              <a:t>Complete Bid Packet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8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35783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New items will be considered in a mid-year Amendment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November 2019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331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31480" cy="1051560"/>
          </a:xfrm>
        </p:spPr>
        <p:txBody>
          <a:bodyPr/>
          <a:lstStyle/>
          <a:p>
            <a:r>
              <a:rPr lang="en-US" dirty="0" smtClean="0"/>
              <a:t>New Items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3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>
                <a:latin typeface="+mj-lt"/>
              </a:rPr>
              <a:t>DEADLINE</a:t>
            </a:r>
            <a:r>
              <a:rPr lang="en-US" sz="3200" dirty="0" smtClean="0">
                <a:latin typeface="+mj-lt"/>
              </a:rPr>
              <a:t> for submission</a:t>
            </a:r>
          </a:p>
          <a:p>
            <a:pPr marL="347472" lvl="1" indent="0" algn="ctr">
              <a:buNone/>
            </a:pPr>
            <a:r>
              <a:rPr lang="en-US" sz="3200" dirty="0" smtClean="0">
                <a:latin typeface="+mj-lt"/>
              </a:rPr>
              <a:t>Wednesday</a:t>
            </a:r>
          </a:p>
          <a:p>
            <a:pPr marL="347472" lvl="1" indent="0" algn="ctr">
              <a:buNone/>
            </a:pPr>
            <a:r>
              <a:rPr lang="en-US" sz="3200" dirty="0" smtClean="0">
                <a:latin typeface="+mj-lt"/>
              </a:rPr>
              <a:t>March 6, 2019</a:t>
            </a:r>
            <a:endParaRPr lang="en-US" sz="3200" dirty="0" smtClean="0">
              <a:latin typeface="+mj-lt"/>
            </a:endParaRPr>
          </a:p>
          <a:p>
            <a:pPr marL="347472" lvl="1" indent="0" algn="ctr">
              <a:buNone/>
            </a:pPr>
            <a:r>
              <a:rPr lang="en-US" sz="3200" dirty="0" smtClean="0">
                <a:latin typeface="+mj-lt"/>
              </a:rPr>
              <a:t>1:00 PM Pacific Time</a:t>
            </a:r>
            <a:endParaRPr lang="en-US" sz="32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R"/>
            </a:pP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dirty="0" smtClean="0"/>
              <a:t>Mail or Deliver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23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955280" cy="304495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RFP document</a:t>
            </a:r>
          </a:p>
          <a:p>
            <a:r>
              <a:rPr lang="en-US" dirty="0" smtClean="0">
                <a:latin typeface="+mj-lt"/>
              </a:rPr>
              <a:t>Information Submission Worksheet (Excel format)</a:t>
            </a:r>
          </a:p>
          <a:p>
            <a:r>
              <a:rPr lang="en-US" dirty="0" smtClean="0">
                <a:latin typeface="+mj-lt"/>
              </a:rPr>
              <a:t>Addendum A</a:t>
            </a:r>
          </a:p>
          <a:p>
            <a:r>
              <a:rPr lang="en-US" dirty="0" smtClean="0">
                <a:latin typeface="+mj-lt"/>
              </a:rPr>
              <a:t>Available at www.super-coop.org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31988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RFP No. 1902 - Processed USDA Foods &amp; Commercial Equivalents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00257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80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340352"/>
          </a:xfrm>
        </p:spPr>
        <p:txBody>
          <a:bodyPr>
            <a:normAutofit lnSpcReduction="10000"/>
          </a:bodyPr>
          <a:lstStyle/>
          <a:p>
            <a:pPr marL="73152" indent="0" algn="ctr">
              <a:buNone/>
            </a:pPr>
            <a:r>
              <a:rPr lang="en-US" sz="3400" dirty="0" smtClean="0">
                <a:latin typeface="+mj-lt"/>
              </a:rPr>
              <a:t>Thursday</a:t>
            </a:r>
          </a:p>
          <a:p>
            <a:pPr marL="73152" indent="0" algn="ctr">
              <a:buNone/>
            </a:pPr>
            <a:r>
              <a:rPr lang="en-US" sz="3400" dirty="0" smtClean="0">
                <a:latin typeface="+mj-lt"/>
              </a:rPr>
              <a:t>March </a:t>
            </a:r>
            <a:r>
              <a:rPr lang="en-US" sz="3400" dirty="0" smtClean="0">
                <a:latin typeface="+mj-lt"/>
              </a:rPr>
              <a:t>7, 2019</a:t>
            </a:r>
            <a:endParaRPr lang="en-US" sz="3400" dirty="0" smtClean="0">
              <a:latin typeface="+mj-lt"/>
            </a:endParaRPr>
          </a:p>
          <a:p>
            <a:pPr marL="73152" indent="0" algn="ctr">
              <a:buNone/>
            </a:pPr>
            <a:r>
              <a:rPr lang="en-US" sz="3400" dirty="0" smtClean="0">
                <a:latin typeface="+mj-lt"/>
              </a:rPr>
              <a:t>10:00 AM Pacific Time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Santa Clarita Valley School 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Food Services </a:t>
            </a:r>
            <a:r>
              <a:rPr lang="en-US" dirty="0" smtClean="0">
                <a:latin typeface="+mj-lt"/>
              </a:rPr>
              <a:t>Agency 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Central Kitchen, 2</a:t>
            </a:r>
            <a:r>
              <a:rPr lang="en-US" baseline="30000" dirty="0" smtClean="0">
                <a:latin typeface="+mj-lt"/>
              </a:rPr>
              <a:t>nd</a:t>
            </a:r>
            <a:r>
              <a:rPr lang="en-US" dirty="0" smtClean="0">
                <a:latin typeface="+mj-lt"/>
              </a:rPr>
              <a:t> Floor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25210 Anza Drive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Santa Clarita, CA  </a:t>
            </a:r>
            <a:r>
              <a:rPr lang="en-US" dirty="0" smtClean="0">
                <a:latin typeface="+mj-lt"/>
              </a:rPr>
              <a:t>91355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(661) 295-1574 x103</a:t>
            </a:r>
            <a:endParaRPr lang="en-US" dirty="0">
              <a:latin typeface="+mj-lt"/>
            </a:endParaRPr>
          </a:p>
          <a:p>
            <a:pPr marL="347472" lvl="1" indent="0" algn="ctr">
              <a:buNone/>
            </a:pPr>
            <a:endParaRPr lang="en-US" sz="3200" dirty="0"/>
          </a:p>
          <a:p>
            <a:pPr lvl="1">
              <a:buFont typeface="Wingdings 2" panose="05020102010507070707" pitchFamily="18" charset="2"/>
              <a:buChar char="R"/>
            </a:pP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95" y="6434011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31480" cy="1051560"/>
          </a:xfrm>
        </p:spPr>
        <p:txBody>
          <a:bodyPr/>
          <a:lstStyle/>
          <a:p>
            <a:r>
              <a:rPr lang="en-US" dirty="0" smtClean="0"/>
              <a:t>Public Opening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89018"/>
            <a:ext cx="2355895" cy="72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95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29636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40" y="2743200"/>
            <a:ext cx="7961376" cy="2639568"/>
          </a:xfrm>
        </p:spPr>
        <p:txBody>
          <a:bodyPr>
            <a:normAutofit/>
          </a:bodyPr>
          <a:lstStyle/>
          <a:p>
            <a:endParaRPr lang="en-US" sz="2400" b="1" i="1" dirty="0">
              <a:latin typeface="+mj-lt"/>
            </a:endParaRPr>
          </a:p>
          <a:p>
            <a:r>
              <a:rPr lang="en-US" sz="2400" b="1" i="1" dirty="0" smtClean="0">
                <a:latin typeface="+mj-lt"/>
              </a:rPr>
              <a:t>Additional Written Questions can be sent to</a:t>
            </a:r>
          </a:p>
          <a:p>
            <a:r>
              <a:rPr lang="en-US" sz="2400" b="1" i="1" dirty="0" smtClean="0">
                <a:latin typeface="+mj-lt"/>
              </a:rPr>
              <a:t>Lynnelle Grumbles</a:t>
            </a:r>
          </a:p>
          <a:p>
            <a:r>
              <a:rPr lang="en-US" sz="2400" b="1" i="1" dirty="0" smtClean="0">
                <a:latin typeface="+mj-lt"/>
              </a:rPr>
              <a:t>lgrumbles@scvsfsa.net</a:t>
            </a:r>
          </a:p>
          <a:p>
            <a:r>
              <a:rPr lang="en-US" sz="2400" b="1" i="1" dirty="0" smtClean="0">
                <a:latin typeface="+mj-lt"/>
              </a:rPr>
              <a:t>Before 5:00PM today</a:t>
            </a:r>
            <a:endParaRPr lang="en-US" sz="2400" b="1" i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3207656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68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103" y="64008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RFP No. 1902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542">
            <a:off x="510208" y="655980"/>
            <a:ext cx="4640090" cy="591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38800" y="2667000"/>
            <a:ext cx="2929860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Pricing for 2019-20 school year</a:t>
            </a:r>
          </a:p>
          <a:p>
            <a:pPr marL="365760" lvl="0" indent="-256032">
              <a:spcBef>
                <a:spcPts val="400"/>
              </a:spcBef>
              <a:buClr>
                <a:srgbClr val="94C600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prstClr val="black"/>
                </a:solidFill>
              </a:rPr>
              <a:t>Original </a:t>
            </a:r>
            <a:r>
              <a:rPr lang="en-US" sz="2700" dirty="0" smtClean="0">
                <a:solidFill>
                  <a:prstClr val="black"/>
                </a:solidFill>
              </a:rPr>
              <a:t>signatures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smtClean="0">
                <a:solidFill>
                  <a:prstClr val="black"/>
                </a:solidFill>
              </a:rPr>
              <a:t>required</a:t>
            </a: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855" y="6416675"/>
            <a:ext cx="457200" cy="441325"/>
          </a:xfrm>
        </p:spPr>
        <p:txBody>
          <a:bodyPr/>
          <a:lstStyle/>
          <a:p>
            <a:fld id="{31119EEF-742E-4452-B2EE-A996813CC03A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0386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 for Proposal </a:t>
            </a:r>
            <a:br>
              <a:rPr lang="en-US" dirty="0" smtClean="0"/>
            </a:br>
            <a:r>
              <a:rPr lang="en-US" dirty="0" smtClean="0"/>
              <a:t>Signature Page -</a:t>
            </a:r>
            <a:br>
              <a:rPr lang="en-US" dirty="0" smtClean="0"/>
            </a:br>
            <a:r>
              <a:rPr lang="en-US" dirty="0" smtClean="0"/>
              <a:t>Page 4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514600"/>
            <a:ext cx="3733800" cy="31973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original signature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scanned copy of signed document</a:t>
            </a:r>
            <a:endParaRPr lang="en-US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455430" cy="574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876" y="6492875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Bidders Checklist</a:t>
            </a:r>
            <a:br>
              <a:rPr lang="en-US" dirty="0" smtClean="0"/>
            </a:br>
            <a:r>
              <a:rPr lang="en-US" dirty="0" smtClean="0"/>
              <a:t>Two Pages</a:t>
            </a:r>
            <a:br>
              <a:rPr lang="en-US" dirty="0" smtClean="0"/>
            </a:br>
            <a:r>
              <a:rPr lang="en-US" dirty="0" err="1" smtClean="0"/>
              <a:t>Pages</a:t>
            </a:r>
            <a:r>
              <a:rPr lang="en-US" dirty="0" smtClean="0"/>
              <a:t> 5-6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590800"/>
            <a:ext cx="3124200" cy="2819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dirty="0" smtClean="0">
                <a:latin typeface="+mj-lt"/>
              </a:rPr>
              <a:t>Insert name of company representative attending this webinar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6825"/>
            <a:ext cx="3740150" cy="482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13" y="1752600"/>
            <a:ext cx="37211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8999668">
            <a:off x="6918513" y="3206481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51475" y="3721287"/>
            <a:ext cx="1600200" cy="558425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636" y="6413500"/>
            <a:ext cx="365760" cy="365125"/>
          </a:xfrm>
        </p:spPr>
        <p:txBody>
          <a:bodyPr/>
          <a:lstStyle/>
          <a:p>
            <a:fld id="{31119EEF-742E-4452-B2EE-A996813CC03A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Bidders Checklist</a:t>
            </a:r>
            <a:br>
              <a:rPr lang="en-US" dirty="0" smtClean="0"/>
            </a:br>
            <a:r>
              <a:rPr lang="en-US" dirty="0" smtClean="0"/>
              <a:t>Two Pages</a:t>
            </a:r>
            <a:br>
              <a:rPr lang="en-US" dirty="0" smtClean="0"/>
            </a:br>
            <a:r>
              <a:rPr lang="en-US" dirty="0" err="1" smtClean="0"/>
              <a:t>Pages</a:t>
            </a:r>
            <a:r>
              <a:rPr lang="en-US" dirty="0" smtClean="0"/>
              <a:t> 5-6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688430"/>
            <a:ext cx="2438400" cy="3309517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anose="05020102010507070707" pitchFamily="18" charset="2"/>
              <a:buChar char="R"/>
            </a:pPr>
            <a:r>
              <a:rPr lang="en-US" i="1" dirty="0" smtClean="0">
                <a:latin typeface="+mj-lt"/>
              </a:rPr>
              <a:t>Return completed hard copy with initials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04800"/>
            <a:ext cx="413385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295400"/>
            <a:ext cx="410845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4800" y="35200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15241" y="3332044"/>
            <a:ext cx="1323018" cy="74533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51919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3805</TotalTime>
  <Words>1169</Words>
  <Application>Microsoft Office PowerPoint</Application>
  <PresentationFormat>On-screen Show (4:3)</PresentationFormat>
  <Paragraphs>260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RFP No. 1902 Processed USDA Foods  Products and Commercial Equivalents Super Co-Op Price Catalog  for SY 2019-20</vt:lpstr>
      <vt:lpstr>Welcome</vt:lpstr>
      <vt:lpstr>RFP for SY 2019-20</vt:lpstr>
      <vt:lpstr>Important Dates</vt:lpstr>
      <vt:lpstr>RFP No. 1902 - Processed USDA Foods &amp; Commercial Equivalents</vt:lpstr>
      <vt:lpstr> RFP No. 1902</vt:lpstr>
      <vt:lpstr>Request for Proposal  Signature Page - Page 4</vt:lpstr>
      <vt:lpstr>Bidders Checklist Two Pages Pages 5-6</vt:lpstr>
      <vt:lpstr>Bidders Checklist Two Pages Pages 5-6</vt:lpstr>
      <vt:lpstr>Scope  of Work- Pages 7-8</vt:lpstr>
      <vt:lpstr>Scope of Work- Pages 7-8</vt:lpstr>
      <vt:lpstr>Instructions and Conditions Pages 9-13</vt:lpstr>
      <vt:lpstr>Instructions and Conditions Pages 9-13</vt:lpstr>
      <vt:lpstr>Instructions and Conditions Pages 9-13</vt:lpstr>
      <vt:lpstr>Instructions and Conditions Pages 9-13</vt:lpstr>
      <vt:lpstr>Instructions and Conditions Pages 9-13</vt:lpstr>
      <vt:lpstr>Instructions and Conditions Pages 9-13</vt:lpstr>
      <vt:lpstr>Instructions and Conditions Pages 9-13</vt:lpstr>
      <vt:lpstr>Instructions and Conditions Pages 9-13</vt:lpstr>
      <vt:lpstr>Special  Conditions Pages 15-16</vt:lpstr>
      <vt:lpstr>Questionnaire Pages 17-19</vt:lpstr>
      <vt:lpstr>Questionnaire Pages 17-19</vt:lpstr>
      <vt:lpstr>Questionnaire Pages 17-19</vt:lpstr>
      <vt:lpstr>Questionnaire Pages 17-19</vt:lpstr>
      <vt:lpstr>Provisioning Contract Pages 20-25</vt:lpstr>
      <vt:lpstr>Provisioning Contract Signature Page Page 25</vt:lpstr>
      <vt:lpstr>Certification Regarding Debarment,  Suspension,  Ineligibility Page 26</vt:lpstr>
      <vt:lpstr>Certification Regarding Lobbying Page 28</vt:lpstr>
      <vt:lpstr>Disclosure of Lobbying Activities Page 29</vt:lpstr>
      <vt:lpstr>Noncollusion Declaration Page 30</vt:lpstr>
      <vt:lpstr>Iran Contracting Act Certification Page 31</vt:lpstr>
      <vt:lpstr>Attachment A: List of Member Districts for  SY 2018-19 Pages 35-39</vt:lpstr>
      <vt:lpstr>Information Submission Worksheet Excel Format</vt:lpstr>
      <vt:lpstr>Instructions Tab</vt:lpstr>
      <vt:lpstr>Item Description &amp; Best Category</vt:lpstr>
      <vt:lpstr>USDA Foods End Products – SEPDS Info</vt:lpstr>
      <vt:lpstr>Buy American Provision – Y=Yes, N=No </vt:lpstr>
      <vt:lpstr>Two Pricing Sections</vt:lpstr>
      <vt:lpstr>Commercial Equivalents</vt:lpstr>
      <vt:lpstr>Buy American Provision – Y=Yes, N=No</vt:lpstr>
      <vt:lpstr>Signature &amp; Requested Information </vt:lpstr>
      <vt:lpstr>QUESTIONS?</vt:lpstr>
      <vt:lpstr>Complete Bid Packet</vt:lpstr>
      <vt:lpstr>Complete Bid Packet</vt:lpstr>
      <vt:lpstr>Complete Bid Packet</vt:lpstr>
      <vt:lpstr>Complete Bid Packet</vt:lpstr>
      <vt:lpstr>Complete Bid Packet</vt:lpstr>
      <vt:lpstr>New Items</vt:lpstr>
      <vt:lpstr>Mail or Deliver</vt:lpstr>
      <vt:lpstr>Public Opening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Commodity and Non-Commodity Food Items</dc:title>
  <dc:creator>Lynnelle Grumbles</dc:creator>
  <cp:lastModifiedBy>Lynnelle Grumbles</cp:lastModifiedBy>
  <cp:revision>132</cp:revision>
  <cp:lastPrinted>2017-01-30T21:00:30Z</cp:lastPrinted>
  <dcterms:created xsi:type="dcterms:W3CDTF">2014-10-22T22:16:19Z</dcterms:created>
  <dcterms:modified xsi:type="dcterms:W3CDTF">2019-02-07T06:36:03Z</dcterms:modified>
</cp:coreProperties>
</file>